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4.png" ContentType="image/png"/>
  <Override PartName="/ppt/media/media50.mp4" ContentType="video/mp4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media47.mp4" ContentType="video/mp4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76.png" ContentType="image/png"/>
  <Override PartName="/ppt/media/image64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13.png" ContentType="image/png"/>
  <Override PartName="/ppt/media/image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media44.mp4" ContentType="video/mp4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F47033EF-3E64-4D0C-A999-D9CBA874679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Calibri"/>
              </a:rPr>
              <a:t>Todo: 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9D9A2809-CCCC-4EDC-94BD-067C17B4C2B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Here is an illustration of the algorithm on a simple 2D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791B6073-DE73-4AE9-89DE-0CB77B4D78B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Here is an illustration of the algorithm on a simple 2D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F8610628-7E15-413D-BD8A-148D621FBCF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Here is an illustration of the algorithm on a simple 2D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E6B1B072-B257-43EC-9FE5-F816E18129A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We</a:t>
            </a:r>
            <a:r>
              <a:rPr b="1" lang="en-US" sz="2000" spc="-1" strike="noStrike">
                <a:latin typeface="Arial"/>
              </a:rPr>
              <a:t> </a:t>
            </a:r>
            <a:r>
              <a:rPr b="0" lang="en-US" sz="2000" spc="-1" strike="noStrike">
                <a:latin typeface="Arial"/>
              </a:rPr>
              <a:t>now present some applications to illustrate the usefulness of our method.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E575D9EE-9097-4C5C-98F4-BA80936320F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Our method can also be used as a preprocessing step before sweeping, drastically reducing runtime.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2DF1243F-D19F-492C-9624-1D4A031D703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The behavior of the offset is similar to that of 𝛼 when it comes to features: small offset values ensure that the mesh is close to the input, and thus that it will capture well its geometry and features; on the other hand, large offset values act as a defeaturing tool.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8368EBA2-AC57-4C17-AD4C-B1DCC0E72E7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 We now expose the strengths of our method.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98F0B802-61E5-436C-A2FA-B7220746494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Thanks to its formulation making only use of an implicit distance function and basic intersection predicates, our algorithm is immune to the usual defects found in many meshes.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414179-84F1-4CA8-BF92-F72A4D78D0F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 The complexity of our algorithm depends primarily on the complexity of the output, meaning that complex inner structures have only a weak influence on the runtime, and no internal sampling is required.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29AB6CF-6483-4AF4-9F9A-8F366609B48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Basing our algorithm on extensively studied data structures such as the Delaunay triangulation enabled us to guarantee in theory a number of important properties: termination, validity, input enclosing, and distance bounds.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3A9A8032-C55D-40B6-9E64-8FCB5780B6B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Calibri"/>
              </a:rPr>
              <a:t>Surface meshes are essential components in many geometry processing and computer graphics application. Most applications require, or at least prefer, input meshes that are combinatorially 2-manifold, watertight, and orientable.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br/>
            <a:br/>
            <a:endParaRPr b="0" lang="en-US" sz="2000" spc="-1" strike="noStrike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832DDCB-9B9A-41E0-B867-D101FA9E090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Thank you for your attention.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code is already available  in the CGAL library.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Join us at the SIGGRAPH Lab Demo in August for an extensive hands-on demo.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62A6D062-EA71-4E30-87BF-F2B84A7BE5E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Self-intersections, non-manifoldness &amp; spurious boundaries, complex inner structures</a:t>
            </a:r>
            <a:r>
              <a:rPr b="0" lang="en-US" sz="2000" spc="-1" strike="noStrike">
                <a:solidFill>
                  <a:srgbClr val="000000"/>
                </a:solidFill>
                <a:latin typeface="+mn-lt"/>
                <a:ea typeface="Calibri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C872047-AE54-4407-80BA-52C6B6903C1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 particular, we wish to have a way to control the complexity of  the output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04F6BF9-6A20-4723-8FB0-77C70BE5206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Our approach bridges the gap between a number of existing approaches by combining alpha shapes, mesh carving, and Delaunay-based meshing.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69A7FB01-9372-4EA0-954C-260817824AD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We quickly recall these notions: the alpha shape is a generalization of the notion of convex hull. A visual analogy of this structure is to think of the ambient space as ice cream and the input points as chocolate pieces. The result of carving the ice-cream with a spherical spoon of radius 𝛼 is an intuitive description of the so-called alpha shape.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latin typeface="Arial"/>
              </a:rPr>
              <a:t>Delaunay carving is a similar concept. However, these two classes have a number of strong downsides, mainly a sampling of the full domain is required, and the result is not necessarily manifold.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3C762F1D-8F9E-4D22-8357-60107E91552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To create these points on the offset surface, we use an ambient 3D Delaunay triangulation and alternate carving and Delaunay refinement.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1DC21D6E-1598-46E4-A2D0-383E1D02317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To create these points on the offset surface, we use an ambient 3D Delaunay triangulation and alternate carving and Delaunay refinement.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FCDE7089-1556-46D8-85D1-F669B9E2ED4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To create these points on the offset surface, we use an ambient 3D Delaunay triangulation and alternate carving and Delaunay refinement.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2C4AE71C-AB77-4D54-85CD-BA4513F1DB7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6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14" hidden="1"/>
          <p:cNvSpPr/>
          <p:nvPr/>
        </p:nvSpPr>
        <p:spPr>
          <a:xfrm>
            <a:off x="0" y="6556320"/>
            <a:ext cx="12189240" cy="2988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10" hidden="1"/>
          <p:cNvSpPr/>
          <p:nvPr/>
        </p:nvSpPr>
        <p:spPr>
          <a:xfrm>
            <a:off x="0" y="0"/>
            <a:ext cx="12189240" cy="1322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4800" cy="453600"/>
          </a:xfrm>
          <a:prstGeom prst="rect">
            <a:avLst/>
          </a:prstGeom>
          <a:ln w="0">
            <a:noFill/>
          </a:ln>
        </p:spPr>
      </p:pic>
      <p:sp>
        <p:nvSpPr>
          <p:cNvPr id="3" name="Graphic 29"/>
          <p:cNvSpPr/>
          <p:nvPr/>
        </p:nvSpPr>
        <p:spPr>
          <a:xfrm>
            <a:off x="1184760" y="0"/>
            <a:ext cx="9819720" cy="6985800"/>
          </a:xfrm>
          <a:custGeom>
            <a:avLst/>
            <a:gdLst/>
            <a:ahLst/>
            <a:rect l="l" t="t" r="r" b="b"/>
            <a:pathLst>
              <a:path w="9822567" h="6988842">
                <a:moveTo>
                  <a:pt x="0" y="0"/>
                </a:moveTo>
                <a:lnTo>
                  <a:pt x="9822567" y="0"/>
                </a:lnTo>
                <a:lnTo>
                  <a:pt x="9822567" y="6988842"/>
                </a:lnTo>
                <a:lnTo>
                  <a:pt x="0" y="6988842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tangle 7"/>
          <p:cNvSpPr/>
          <p:nvPr/>
        </p:nvSpPr>
        <p:spPr>
          <a:xfrm>
            <a:off x="0" y="4078080"/>
            <a:ext cx="12189240" cy="277704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Rectangle 6"/>
          <p:cNvSpPr/>
          <p:nvPr/>
        </p:nvSpPr>
        <p:spPr>
          <a:xfrm>
            <a:off x="0" y="6556320"/>
            <a:ext cx="12189240" cy="2988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Straight Connector 14"/>
          <p:cNvSpPr/>
          <p:nvPr/>
        </p:nvSpPr>
        <p:spPr>
          <a:xfrm>
            <a:off x="1440" y="831600"/>
            <a:ext cx="12188880" cy="360"/>
          </a:xfrm>
          <a:prstGeom prst="line">
            <a:avLst/>
          </a:prstGeom>
          <a:ln w="9360">
            <a:solidFill>
              <a:srgbClr val="ffffff">
                <a:alpha val="15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TextBox 16"/>
          <p:cNvSpPr/>
          <p:nvPr/>
        </p:nvSpPr>
        <p:spPr>
          <a:xfrm>
            <a:off x="8557200" y="278280"/>
            <a:ext cx="32130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800" spc="29" strike="noStrike">
                <a:solidFill>
                  <a:srgbClr val="ffffff"/>
                </a:solidFill>
                <a:latin typeface="Arial"/>
                <a:ea typeface="DejaVu Sans"/>
              </a:rPr>
              <a:t>THE PREMIER CONFERENCE &amp; EXHIBITION ON COMPUTER GRAPHICS &amp; INTERACTIVE TECHNIQUES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8" name="Graphic 19" descr=""/>
          <p:cNvPicPr/>
          <p:nvPr/>
        </p:nvPicPr>
        <p:blipFill>
          <a:blip r:embed="rId4"/>
          <a:stretch/>
        </p:blipFill>
        <p:spPr>
          <a:xfrm>
            <a:off x="428400" y="201960"/>
            <a:ext cx="1921320" cy="44568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4"/>
          <p:cNvSpPr/>
          <p:nvPr/>
        </p:nvSpPr>
        <p:spPr>
          <a:xfrm>
            <a:off x="0" y="6556320"/>
            <a:ext cx="12191040" cy="3006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Rectangle 10"/>
          <p:cNvSpPr/>
          <p:nvPr/>
        </p:nvSpPr>
        <p:spPr>
          <a:xfrm>
            <a:off x="0" y="0"/>
            <a:ext cx="12191040" cy="1324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6600" cy="45540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4"/>
          <p:cNvSpPr/>
          <p:nvPr/>
        </p:nvSpPr>
        <p:spPr>
          <a:xfrm>
            <a:off x="0" y="6556320"/>
            <a:ext cx="12191040" cy="3006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Rectangle 10"/>
          <p:cNvSpPr/>
          <p:nvPr/>
        </p:nvSpPr>
        <p:spPr>
          <a:xfrm>
            <a:off x="0" y="0"/>
            <a:ext cx="12191040" cy="1324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6600" cy="45540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6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4" hidden="1"/>
          <p:cNvSpPr/>
          <p:nvPr/>
        </p:nvSpPr>
        <p:spPr>
          <a:xfrm>
            <a:off x="0" y="6556320"/>
            <a:ext cx="12189240" cy="2988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Rectangle 10" hidden="1"/>
          <p:cNvSpPr/>
          <p:nvPr/>
        </p:nvSpPr>
        <p:spPr>
          <a:xfrm>
            <a:off x="0" y="0"/>
            <a:ext cx="12189240" cy="1322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4800" cy="45360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3"/>
          <p:cNvSpPr/>
          <p:nvPr/>
        </p:nvSpPr>
        <p:spPr>
          <a:xfrm>
            <a:off x="-6480" y="830520"/>
            <a:ext cx="12195360" cy="60246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Picture 17" descr="A picture containing text&#10;&#10;Description automatically generated"/>
          <p:cNvPicPr/>
          <p:nvPr/>
        </p:nvPicPr>
        <p:blipFill>
          <a:blip r:embed="rId3"/>
          <a:stretch/>
        </p:blipFill>
        <p:spPr>
          <a:xfrm>
            <a:off x="-7920" y="1318320"/>
            <a:ext cx="6728040" cy="552168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19"/>
          <p:cNvSpPr/>
          <p:nvPr/>
        </p:nvSpPr>
        <p:spPr>
          <a:xfrm>
            <a:off x="0" y="6556320"/>
            <a:ext cx="12189240" cy="2988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Graphic 8" descr=""/>
          <p:cNvPicPr/>
          <p:nvPr/>
        </p:nvPicPr>
        <p:blipFill>
          <a:blip r:embed="rId4"/>
          <a:stretch/>
        </p:blipFill>
        <p:spPr>
          <a:xfrm>
            <a:off x="428400" y="201960"/>
            <a:ext cx="1921320" cy="44568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4"/>
          <p:cNvSpPr/>
          <p:nvPr/>
        </p:nvSpPr>
        <p:spPr>
          <a:xfrm>
            <a:off x="0" y="6556320"/>
            <a:ext cx="12189240" cy="2988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Rectangle 10"/>
          <p:cNvSpPr/>
          <p:nvPr/>
        </p:nvSpPr>
        <p:spPr>
          <a:xfrm>
            <a:off x="0" y="0"/>
            <a:ext cx="12189240" cy="1322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4800" cy="45360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4"/>
          <p:cNvSpPr/>
          <p:nvPr/>
        </p:nvSpPr>
        <p:spPr>
          <a:xfrm>
            <a:off x="0" y="6556320"/>
            <a:ext cx="12189240" cy="2988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Rectangle 10"/>
          <p:cNvSpPr/>
          <p:nvPr/>
        </p:nvSpPr>
        <p:spPr>
          <a:xfrm>
            <a:off x="0" y="0"/>
            <a:ext cx="12189240" cy="1322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4800" cy="45360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14"/>
          <p:cNvSpPr/>
          <p:nvPr/>
        </p:nvSpPr>
        <p:spPr>
          <a:xfrm>
            <a:off x="0" y="6556320"/>
            <a:ext cx="12191040" cy="3006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Rectangle 10"/>
          <p:cNvSpPr/>
          <p:nvPr/>
        </p:nvSpPr>
        <p:spPr>
          <a:xfrm>
            <a:off x="0" y="0"/>
            <a:ext cx="12191040" cy="1324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6600" cy="45540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14"/>
          <p:cNvSpPr/>
          <p:nvPr/>
        </p:nvSpPr>
        <p:spPr>
          <a:xfrm>
            <a:off x="0" y="6556320"/>
            <a:ext cx="12191040" cy="3006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Rectangle 10"/>
          <p:cNvSpPr/>
          <p:nvPr/>
        </p:nvSpPr>
        <p:spPr>
          <a:xfrm>
            <a:off x="0" y="0"/>
            <a:ext cx="12191040" cy="13244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6600" cy="455400"/>
          </a:xfrm>
          <a:prstGeom prst="rect">
            <a:avLst/>
          </a:prstGeom>
          <a:ln w="0">
            <a:noFill/>
          </a:ln>
        </p:spPr>
      </p:pic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14"/>
          <p:cNvSpPr/>
          <p:nvPr/>
        </p:nvSpPr>
        <p:spPr>
          <a:xfrm>
            <a:off x="0" y="6556320"/>
            <a:ext cx="12189240" cy="298800"/>
          </a:xfrm>
          <a:prstGeom prst="rect">
            <a:avLst/>
          </a:prstGeom>
          <a:solidFill>
            <a:srgbClr val="1a1f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Rectangle 10"/>
          <p:cNvSpPr/>
          <p:nvPr/>
        </p:nvSpPr>
        <p:spPr>
          <a:xfrm>
            <a:off x="0" y="0"/>
            <a:ext cx="12189240" cy="1322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0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4800" cy="453600"/>
          </a:xfrm>
          <a:prstGeom prst="rect">
            <a:avLst/>
          </a:prstGeom>
          <a:ln w="0">
            <a:noFill/>
          </a:ln>
        </p:spPr>
      </p:pic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44.mp4"/><Relationship Id="rId2" Type="http://schemas.microsoft.com/office/2007/relationships/media" Target="../media/media44.mp4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47.mp4"/><Relationship Id="rId2" Type="http://schemas.microsoft.com/office/2007/relationships/media" Target="../media/media47.mp4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50.mp4"/><Relationship Id="rId2" Type="http://schemas.microsoft.com/office/2007/relationships/media" Target="../media/media50.mp4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hyperlink" Target="https://sketchfab.com/jeremielouvetz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7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8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8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8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8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397800" y="4190040"/>
            <a:ext cx="11341440" cy="551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0" bIns="91440" anchor="t">
            <a:noAutofit/>
          </a:bodyPr>
          <a:p>
            <a:pPr marL="228600" indent="-22860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Cédric Portaneri, 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Mael ROUXEL-LABBé, </a:t>
            </a:r>
            <a:br/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Michael Hemmer, David Cohen-Steiner,</a:t>
            </a:r>
            <a:br/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pierre Alliez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86" name="Rectangle 2"/>
          <p:cNvSpPr/>
          <p:nvPr/>
        </p:nvSpPr>
        <p:spPr>
          <a:xfrm>
            <a:off x="-4320" y="2955240"/>
            <a:ext cx="12191040" cy="117720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2"/>
          <p:cNvSpPr>
            <a:spLocks noGrp="1"/>
          </p:cNvSpPr>
          <p:nvPr>
            <p:ph type="title"/>
          </p:nvPr>
        </p:nvSpPr>
        <p:spPr>
          <a:xfrm>
            <a:off x="428400" y="3386880"/>
            <a:ext cx="11341440" cy="6588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4500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Alpha wrapping with AN offset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ftr"/>
          </p:nvPr>
        </p:nvSpPr>
        <p:spPr>
          <a:xfrm>
            <a:off x="42840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pic>
        <p:nvPicPr>
          <p:cNvPr id="389" name="Image 4" descr=""/>
          <p:cNvPicPr/>
          <p:nvPr/>
        </p:nvPicPr>
        <p:blipFill>
          <a:blip r:embed="rId1"/>
          <a:stretch/>
        </p:blipFill>
        <p:spPr>
          <a:xfrm>
            <a:off x="279000" y="5415480"/>
            <a:ext cx="2740320" cy="962640"/>
          </a:xfrm>
          <a:prstGeom prst="rect">
            <a:avLst/>
          </a:prstGeom>
          <a:ln w="0">
            <a:noFill/>
          </a:ln>
        </p:spPr>
      </p:pic>
      <p:pic>
        <p:nvPicPr>
          <p:cNvPr id="390" name="Image 5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9159480" y="5537160"/>
            <a:ext cx="2740320" cy="840960"/>
          </a:xfrm>
          <a:prstGeom prst="rect">
            <a:avLst/>
          </a:prstGeom>
          <a:ln w="0">
            <a:noFill/>
          </a:ln>
        </p:spPr>
      </p:pic>
      <p:grpSp>
        <p:nvGrpSpPr>
          <p:cNvPr id="391" name="Groupe 2"/>
          <p:cNvGrpSpPr/>
          <p:nvPr/>
        </p:nvGrpSpPr>
        <p:grpSpPr>
          <a:xfrm>
            <a:off x="4966200" y="5786640"/>
            <a:ext cx="2259720" cy="591480"/>
            <a:chOff x="4966200" y="5786640"/>
            <a:chExt cx="2259720" cy="591480"/>
          </a:xfrm>
        </p:grpSpPr>
        <p:pic>
          <p:nvPicPr>
            <p:cNvPr id="392" name="Image 15" descr=""/>
            <p:cNvPicPr/>
            <p:nvPr/>
          </p:nvPicPr>
          <p:blipFill>
            <a:blip r:embed="rId3"/>
            <a:stretch/>
          </p:blipFill>
          <p:spPr>
            <a:xfrm>
              <a:off x="4966200" y="5786640"/>
              <a:ext cx="2259720" cy="5914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2480" cy="1314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32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65D636D-E146-48C5-8262-7E531565D09B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47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8720" y="1762560"/>
            <a:ext cx="5391720" cy="4345560"/>
          </a:xfrm>
          <a:prstGeom prst="rect">
            <a:avLst/>
          </a:prstGeom>
          <a:ln w="0">
            <a:noFill/>
          </a:ln>
        </p:spPr>
      </p:pic>
      <p:pic>
        <p:nvPicPr>
          <p:cNvPr id="477" name="Image 275" descr=""/>
          <p:cNvPicPr/>
          <p:nvPr/>
        </p:nvPicPr>
        <p:blipFill>
          <a:blip r:embed="rId4"/>
          <a:stretch/>
        </p:blipFill>
        <p:spPr>
          <a:xfrm>
            <a:off x="6775560" y="2126880"/>
            <a:ext cx="3966480" cy="335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2480" cy="1314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32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42F5606-6136-4D47-BAF5-819AFA4942A8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48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33080" y="2139480"/>
            <a:ext cx="6042240" cy="3397680"/>
          </a:xfrm>
          <a:prstGeom prst="rect">
            <a:avLst/>
          </a:prstGeom>
          <a:ln w="0">
            <a:noFill/>
          </a:ln>
        </p:spPr>
      </p:pic>
      <p:pic>
        <p:nvPicPr>
          <p:cNvPr id="482" name="Image 280" descr=""/>
          <p:cNvPicPr/>
          <p:nvPr/>
        </p:nvPicPr>
        <p:blipFill>
          <a:blip r:embed="rId4"/>
          <a:stretch/>
        </p:blipFill>
        <p:spPr>
          <a:xfrm>
            <a:off x="1317960" y="2106360"/>
            <a:ext cx="3308400" cy="325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2480" cy="1314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32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81E77AA9-D294-44C5-B134-7B9D104DD9BA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48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78600" y="1608480"/>
            <a:ext cx="9046800" cy="468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200" cy="167184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4500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Arial"/>
                <a:ea typeface="DejaVu Sans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200" cy="101844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0" bIns="91440"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32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D53ACDC-EFE0-47D7-93DA-88BDAF0E9521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2480" cy="1314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Arial"/>
              </a:rPr>
              <a:t>APplication EXAMPLE: swepT volumes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Image 16" descr="Une image contenant silhouette&#10;&#10;Description générée automatiquement"/>
          <p:cNvPicPr/>
          <p:nvPr/>
        </p:nvPicPr>
        <p:blipFill>
          <a:blip r:embed="rId1"/>
          <a:stretch/>
        </p:blipFill>
        <p:spPr>
          <a:xfrm>
            <a:off x="8926560" y="1466280"/>
            <a:ext cx="2740320" cy="2320200"/>
          </a:xfrm>
          <a:prstGeom prst="rect">
            <a:avLst/>
          </a:prstGeom>
          <a:ln w="0">
            <a:noFill/>
          </a:ln>
        </p:spPr>
      </p:pic>
      <p:pic>
        <p:nvPicPr>
          <p:cNvPr id="494" name="Image 17" descr=""/>
          <p:cNvPicPr/>
          <p:nvPr/>
        </p:nvPicPr>
        <p:blipFill>
          <a:blip r:embed="rId2"/>
          <a:stretch/>
        </p:blipFill>
        <p:spPr>
          <a:xfrm>
            <a:off x="8816760" y="3942360"/>
            <a:ext cx="2740320" cy="2324160"/>
          </a:xfrm>
          <a:prstGeom prst="rect">
            <a:avLst/>
          </a:prstGeom>
          <a:ln w="0">
            <a:noFill/>
          </a:ln>
        </p:spPr>
      </p:pic>
      <p:pic>
        <p:nvPicPr>
          <p:cNvPr id="495" name="Image 20" descr=""/>
          <p:cNvPicPr/>
          <p:nvPr/>
        </p:nvPicPr>
        <p:blipFill>
          <a:blip r:embed="rId3"/>
          <a:stretch/>
        </p:blipFill>
        <p:spPr>
          <a:xfrm>
            <a:off x="4693680" y="4127400"/>
            <a:ext cx="2171160" cy="2273040"/>
          </a:xfrm>
          <a:prstGeom prst="rect">
            <a:avLst/>
          </a:prstGeom>
          <a:ln w="0">
            <a:noFill/>
          </a:ln>
        </p:spPr>
      </p:pic>
      <p:pic>
        <p:nvPicPr>
          <p:cNvPr id="496" name="Image 21" descr="Une image contenant texte&#10;&#10;Description générée automatiquement"/>
          <p:cNvPicPr/>
          <p:nvPr/>
        </p:nvPicPr>
        <p:blipFill>
          <a:blip r:embed="rId4"/>
          <a:stretch/>
        </p:blipFill>
        <p:spPr>
          <a:xfrm>
            <a:off x="4665240" y="1556280"/>
            <a:ext cx="2198520" cy="2315520"/>
          </a:xfrm>
          <a:prstGeom prst="rect">
            <a:avLst/>
          </a:prstGeom>
          <a:ln w="0">
            <a:noFill/>
          </a:ln>
        </p:spPr>
      </p:pic>
      <p:sp>
        <p:nvSpPr>
          <p:cNvPr id="497" name="ZoneTexte 1"/>
          <p:cNvSpPr/>
          <p:nvPr/>
        </p:nvSpPr>
        <p:spPr>
          <a:xfrm>
            <a:off x="7575120" y="4794840"/>
            <a:ext cx="72072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242s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8" name="ZoneTexte 4"/>
          <p:cNvSpPr/>
          <p:nvPr/>
        </p:nvSpPr>
        <p:spPr>
          <a:xfrm>
            <a:off x="7575120" y="2360880"/>
            <a:ext cx="72072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914s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9" name="ZoneTexte 5"/>
          <p:cNvSpPr/>
          <p:nvPr/>
        </p:nvSpPr>
        <p:spPr>
          <a:xfrm>
            <a:off x="8959680" y="6171840"/>
            <a:ext cx="344484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Swept volumes by </a:t>
            </a:r>
            <a:r>
              <a:rPr b="0" lang="en-US" sz="1800" spc="-1" strike="noStrike">
                <a:solidFill>
                  <a:srgbClr val="ffc000"/>
                </a:solidFill>
                <a:latin typeface="Calibri"/>
                <a:ea typeface="DejaVu Sans"/>
              </a:rPr>
              <a:t>[RMAGS GmbH]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/>
          </p:nvPr>
        </p:nvSpPr>
        <p:spPr>
          <a:xfrm>
            <a:off x="408960" y="1713960"/>
            <a:ext cx="5454720" cy="18061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 fontScale="84000"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Input: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Complex mesh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Inner structures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All kinds of defects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Espace réservé du contenu 2"/>
          <p:cNvSpPr/>
          <p:nvPr/>
        </p:nvSpPr>
        <p:spPr>
          <a:xfrm>
            <a:off x="408960" y="3940200"/>
            <a:ext cx="5454720" cy="246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  <a:ea typeface="Arial"/>
              </a:rPr>
              <a:t>Output:</a:t>
            </a:r>
            <a:endParaRPr b="0" lang="en-US" sz="15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Arial"/>
              </a:rPr>
              <a:t>Lower mesh complexity</a:t>
            </a:r>
            <a:endParaRPr b="0" lang="en-US" sz="15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Arial"/>
              </a:rPr>
              <a:t>Valid mesh with no internal elements</a:t>
            </a:r>
            <a:endParaRPr b="0" lang="en-US" sz="15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Arial"/>
              </a:rPr>
              <a:t>Faster sweeping</a:t>
            </a:r>
            <a:endParaRPr b="0" lang="en-US" sz="15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Arial"/>
              </a:rPr>
              <a:t>Conservative and tight w.r.t. to exact sweep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02" name="ZoneTexte 6"/>
          <p:cNvSpPr/>
          <p:nvPr/>
        </p:nvSpPr>
        <p:spPr>
          <a:xfrm>
            <a:off x="6120360" y="3544200"/>
            <a:ext cx="274032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1.7M facets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3" name="ZoneTexte 11"/>
          <p:cNvSpPr/>
          <p:nvPr/>
        </p:nvSpPr>
        <p:spPr>
          <a:xfrm>
            <a:off x="6120360" y="5985360"/>
            <a:ext cx="274032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57k facets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4" name="Flèche : droite 17"/>
          <p:cNvSpPr/>
          <p:nvPr/>
        </p:nvSpPr>
        <p:spPr>
          <a:xfrm>
            <a:off x="7575120" y="2790360"/>
            <a:ext cx="466920" cy="231120"/>
          </a:xfrm>
          <a:prstGeom prst="rightArrow">
            <a:avLst>
              <a:gd name="adj1" fmla="val 50000"/>
              <a:gd name="adj2" fmla="val 97310"/>
            </a:avLst>
          </a:prstGeom>
          <a:solidFill>
            <a:srgbClr val="b3c1df"/>
          </a:solidFill>
          <a:ln w="25560">
            <a:solidFill>
              <a:srgbClr val="b3c1d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Flèche : droite 18"/>
          <p:cNvSpPr/>
          <p:nvPr/>
        </p:nvSpPr>
        <p:spPr>
          <a:xfrm>
            <a:off x="7581960" y="5231520"/>
            <a:ext cx="466920" cy="231120"/>
          </a:xfrm>
          <a:prstGeom prst="rightArrow">
            <a:avLst>
              <a:gd name="adj1" fmla="val 50000"/>
              <a:gd name="adj2" fmla="val 97310"/>
            </a:avLst>
          </a:prstGeom>
          <a:solidFill>
            <a:srgbClr val="b3c1df"/>
          </a:solidFill>
          <a:ln w="25560">
            <a:solidFill>
              <a:srgbClr val="b3c1d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/>
          </p:nvPr>
        </p:nvSpPr>
        <p:spPr>
          <a:xfrm>
            <a:off x="405720" y="4382640"/>
            <a:ext cx="7191000" cy="1798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Guarantee closed 2-manifold mesh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Can also act as a defeaturing parameter, 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at the cost of tightness (similar to </a:t>
            </a:r>
            <a:r>
              <a:rPr b="0" lang="en-US" sz="1600" spc="-1" strike="noStrike">
                <a:solidFill>
                  <a:srgbClr val="e6af00"/>
                </a:solidFill>
                <a:latin typeface="Calibri"/>
                <a:ea typeface="DejaVu Sans"/>
              </a:rPr>
              <a:t>[Shewchuk 04]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32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5115483-71A4-4B33-8597-757B6242FF96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2480" cy="1314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parameters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5"/>
          <p:cNvSpPr>
            <a:spLocks noGrp="1"/>
          </p:cNvSpPr>
          <p:nvPr>
            <p:ph/>
          </p:nvPr>
        </p:nvSpPr>
        <p:spPr>
          <a:xfrm>
            <a:off x="405720" y="2006640"/>
            <a:ext cx="5454720" cy="1575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Controls diameter of cavities to be explored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Acts as sizing field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6"/>
          <p:cNvSpPr>
            <a:spLocks noGrp="1"/>
          </p:cNvSpPr>
          <p:nvPr>
            <p:ph/>
          </p:nvPr>
        </p:nvSpPr>
        <p:spPr>
          <a:xfrm>
            <a:off x="405720" y="1594080"/>
            <a:ext cx="5437800" cy="3664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00a933"/>
                </a:solidFill>
                <a:latin typeface="Calibri"/>
                <a:ea typeface="DejaVu Sans"/>
              </a:rPr>
              <a:t>Alpha 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7"/>
          <p:cNvSpPr>
            <a:spLocks noGrp="1"/>
          </p:cNvSpPr>
          <p:nvPr>
            <p:ph/>
          </p:nvPr>
        </p:nvSpPr>
        <p:spPr>
          <a:xfrm>
            <a:off x="405720" y="4036320"/>
            <a:ext cx="5437800" cy="3664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ff0000"/>
                </a:solidFill>
                <a:latin typeface="Calibri"/>
                <a:ea typeface="DejaVu Sans"/>
              </a:rPr>
              <a:t>Offset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3" name="Groupe 9"/>
          <p:cNvGrpSpPr/>
          <p:nvPr/>
        </p:nvGrpSpPr>
        <p:grpSpPr>
          <a:xfrm>
            <a:off x="4745160" y="784440"/>
            <a:ext cx="7349040" cy="5746320"/>
            <a:chOff x="4745160" y="784440"/>
            <a:chExt cx="7349040" cy="5746320"/>
          </a:xfrm>
        </p:grpSpPr>
        <p:pic>
          <p:nvPicPr>
            <p:cNvPr id="514" name="Image 10" descr=""/>
            <p:cNvPicPr/>
            <p:nvPr/>
          </p:nvPicPr>
          <p:blipFill>
            <a:blip r:embed="rId1"/>
            <a:stretch/>
          </p:blipFill>
          <p:spPr>
            <a:xfrm>
              <a:off x="4745160" y="784440"/>
              <a:ext cx="7349040" cy="5746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5" name="Connecteur droit avec flèche 11"/>
            <p:cNvSpPr/>
            <p:nvPr/>
          </p:nvSpPr>
          <p:spPr>
            <a:xfrm flipV="1">
              <a:off x="8154360" y="5326560"/>
              <a:ext cx="1215720" cy="66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d0d0d"/>
              </a:solidFill>
              <a:miter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onnecteur droit avec flèche 12"/>
            <p:cNvSpPr/>
            <p:nvPr/>
          </p:nvSpPr>
          <p:spPr>
            <a:xfrm flipH="1" flipV="1">
              <a:off x="7268760" y="5283720"/>
              <a:ext cx="879480" cy="70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d0d0d"/>
              </a:solidFill>
              <a:miter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ZoneTexte 13"/>
            <p:cNvSpPr/>
            <p:nvPr/>
          </p:nvSpPr>
          <p:spPr>
            <a:xfrm>
              <a:off x="8798760" y="5595840"/>
              <a:ext cx="70956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600" spc="-1" strike="noStrike">
                  <a:solidFill>
                    <a:srgbClr val="00a933"/>
                  </a:solidFill>
                  <a:latin typeface="Arial"/>
                  <a:ea typeface="DejaVu Sans"/>
                </a:rPr>
                <a:t>alpha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18" name="ZoneTexte 14"/>
            <p:cNvSpPr/>
            <p:nvPr/>
          </p:nvSpPr>
          <p:spPr>
            <a:xfrm>
              <a:off x="6944760" y="5583960"/>
              <a:ext cx="730800" cy="33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6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offset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19" name="ZoneTexte 15"/>
            <p:cNvSpPr/>
            <p:nvPr/>
          </p:nvSpPr>
          <p:spPr>
            <a:xfrm>
              <a:off x="5430600" y="5835600"/>
              <a:ext cx="615600" cy="30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fr-FR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input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200" cy="167184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4500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Strengths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200" cy="101844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0" bIns="91440"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/>
          </p:nvPr>
        </p:nvSpPr>
        <p:spPr>
          <a:xfrm>
            <a:off x="429120" y="1671120"/>
            <a:ext cx="10146600" cy="3682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Distance field-based approach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080" cy="3006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120" cy="3006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B667B7C-99B3-4ADE-8660-2FB4366579BC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4280" cy="1315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Robustness to defects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Image 2" descr=""/>
          <p:cNvPicPr/>
          <p:nvPr/>
        </p:nvPicPr>
        <p:blipFill>
          <a:blip r:embed="rId1"/>
          <a:stretch/>
        </p:blipFill>
        <p:spPr>
          <a:xfrm>
            <a:off x="6168960" y="2755800"/>
            <a:ext cx="2909160" cy="3083760"/>
          </a:xfrm>
          <a:prstGeom prst="rect">
            <a:avLst/>
          </a:prstGeom>
          <a:ln w="0">
            <a:noFill/>
          </a:ln>
        </p:spPr>
      </p:pic>
      <p:pic>
        <p:nvPicPr>
          <p:cNvPr id="528" name="Image 4" descr=""/>
          <p:cNvPicPr/>
          <p:nvPr/>
        </p:nvPicPr>
        <p:blipFill>
          <a:blip r:embed="rId2"/>
          <a:stretch/>
        </p:blipFill>
        <p:spPr>
          <a:xfrm>
            <a:off x="8990640" y="2755800"/>
            <a:ext cx="2909160" cy="3083760"/>
          </a:xfrm>
          <a:prstGeom prst="rect">
            <a:avLst/>
          </a:prstGeom>
          <a:ln w="0">
            <a:noFill/>
          </a:ln>
        </p:spPr>
      </p:pic>
      <p:pic>
        <p:nvPicPr>
          <p:cNvPr id="529" name="Image 6" descr=""/>
          <p:cNvPicPr/>
          <p:nvPr/>
        </p:nvPicPr>
        <p:blipFill>
          <a:blip r:embed="rId3"/>
          <a:stretch/>
        </p:blipFill>
        <p:spPr>
          <a:xfrm>
            <a:off x="2944080" y="2755800"/>
            <a:ext cx="2909160" cy="3083760"/>
          </a:xfrm>
          <a:prstGeom prst="rect">
            <a:avLst/>
          </a:prstGeom>
          <a:ln w="0">
            <a:noFill/>
          </a:ln>
        </p:spPr>
      </p:pic>
      <p:pic>
        <p:nvPicPr>
          <p:cNvPr id="530" name="Image 8" descr=""/>
          <p:cNvPicPr/>
          <p:nvPr/>
        </p:nvPicPr>
        <p:blipFill>
          <a:blip r:embed="rId4"/>
          <a:stretch/>
        </p:blipFill>
        <p:spPr>
          <a:xfrm>
            <a:off x="194040" y="2755800"/>
            <a:ext cx="2909160" cy="3083760"/>
          </a:xfrm>
          <a:prstGeom prst="rect">
            <a:avLst/>
          </a:prstGeom>
          <a:ln w="0">
            <a:noFill/>
          </a:ln>
        </p:spPr>
      </p:pic>
      <p:sp>
        <p:nvSpPr>
          <p:cNvPr id="531" name="Flèche : droite 9"/>
          <p:cNvSpPr/>
          <p:nvPr/>
        </p:nvSpPr>
        <p:spPr>
          <a:xfrm>
            <a:off x="2897640" y="5213160"/>
            <a:ext cx="466920" cy="231120"/>
          </a:xfrm>
          <a:prstGeom prst="rightArrow">
            <a:avLst>
              <a:gd name="adj1" fmla="val 50000"/>
              <a:gd name="adj2" fmla="val 97310"/>
            </a:avLst>
          </a:prstGeom>
          <a:solidFill>
            <a:srgbClr val="b3c1df"/>
          </a:solidFill>
          <a:ln w="25560">
            <a:solidFill>
              <a:srgbClr val="b3c1d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Flèche : droite 16"/>
          <p:cNvSpPr/>
          <p:nvPr/>
        </p:nvSpPr>
        <p:spPr>
          <a:xfrm>
            <a:off x="8842320" y="5213160"/>
            <a:ext cx="466920" cy="231120"/>
          </a:xfrm>
          <a:prstGeom prst="rightArrow">
            <a:avLst>
              <a:gd name="adj1" fmla="val 50000"/>
              <a:gd name="adj2" fmla="val 97310"/>
            </a:avLst>
          </a:prstGeom>
          <a:solidFill>
            <a:srgbClr val="b3c1df"/>
          </a:solidFill>
          <a:ln w="25560">
            <a:solidFill>
              <a:srgbClr val="b3c1d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32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5DEC9E6-095B-4E74-9401-164D597BBCC6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2480" cy="1314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OUTPUT Sensitive COMPLEXITY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Image 3" descr=""/>
          <p:cNvPicPr/>
          <p:nvPr/>
        </p:nvPicPr>
        <p:blipFill>
          <a:blip r:embed="rId1"/>
          <a:stretch/>
        </p:blipFill>
        <p:spPr>
          <a:xfrm>
            <a:off x="0" y="3565440"/>
            <a:ext cx="4543560" cy="2750040"/>
          </a:xfrm>
          <a:prstGeom prst="rect">
            <a:avLst/>
          </a:prstGeom>
          <a:ln w="0">
            <a:noFill/>
          </a:ln>
        </p:spPr>
      </p:pic>
      <p:pic>
        <p:nvPicPr>
          <p:cNvPr id="537" name="Image 4" descr=""/>
          <p:cNvPicPr/>
          <p:nvPr/>
        </p:nvPicPr>
        <p:blipFill>
          <a:blip r:embed="rId2"/>
          <a:stretch/>
        </p:blipFill>
        <p:spPr>
          <a:xfrm>
            <a:off x="0" y="1314360"/>
            <a:ext cx="4543560" cy="2750040"/>
          </a:xfrm>
          <a:prstGeom prst="rect">
            <a:avLst/>
          </a:prstGeom>
          <a:ln w="0">
            <a:noFill/>
          </a:ln>
        </p:spPr>
      </p:pic>
      <p:pic>
        <p:nvPicPr>
          <p:cNvPr id="538" name="Image 7" descr=""/>
          <p:cNvPicPr/>
          <p:nvPr/>
        </p:nvPicPr>
        <p:blipFill>
          <a:blip r:embed="rId3"/>
          <a:stretch/>
        </p:blipFill>
        <p:spPr>
          <a:xfrm>
            <a:off x="4669560" y="1875240"/>
            <a:ext cx="7259400" cy="442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360" cy="2998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400" cy="29988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A1AB59D-377B-4DA9-89E3-632357ADF810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3560" cy="13150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400" spc="-1" strike="noStrike" cap="all">
                <a:solidFill>
                  <a:srgbClr val="4767aa"/>
                </a:solidFill>
                <a:latin typeface="Calibri"/>
                <a:ea typeface="Arial"/>
              </a:rPr>
              <a:t>theoretical and EXPERIMENTAL guarantees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ZoneTexte 9"/>
          <p:cNvSpPr/>
          <p:nvPr/>
        </p:nvSpPr>
        <p:spPr>
          <a:xfrm>
            <a:off x="6075360" y="3274560"/>
            <a:ext cx="969552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43" name="ZoneTexte 12"/>
          <p:cNvSpPr/>
          <p:nvPr/>
        </p:nvSpPr>
        <p:spPr>
          <a:xfrm>
            <a:off x="465840" y="1752120"/>
            <a:ext cx="7720200" cy="39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Termination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No self-intersections, manifold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Closed, enclosing the input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Bounded one-sided Hausdorff distance (alpha + offset)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Implementation: Code uses CGAL’s efficient exact predicates to ensure that theoretical guarantees are met.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544" name="Groupe 4"/>
          <p:cNvGrpSpPr/>
          <p:nvPr/>
        </p:nvGrpSpPr>
        <p:grpSpPr>
          <a:xfrm>
            <a:off x="8311680" y="3043800"/>
            <a:ext cx="3288240" cy="1311120"/>
            <a:chOff x="8311680" y="3043800"/>
            <a:chExt cx="3288240" cy="1311120"/>
          </a:xfrm>
        </p:grpSpPr>
        <p:pic>
          <p:nvPicPr>
            <p:cNvPr id="545" name="Image 1" descr=""/>
            <p:cNvPicPr/>
            <p:nvPr/>
          </p:nvPicPr>
          <p:blipFill>
            <a:blip r:embed="rId1"/>
            <a:stretch/>
          </p:blipFill>
          <p:spPr>
            <a:xfrm>
              <a:off x="8311680" y="3043800"/>
              <a:ext cx="3288240" cy="860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6" name="ZoneTexte 8"/>
            <p:cNvSpPr/>
            <p:nvPr/>
          </p:nvSpPr>
          <p:spPr>
            <a:xfrm>
              <a:off x="8311680" y="3988080"/>
              <a:ext cx="3288240" cy="36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90000" tIns="45000" bIns="45000" anchor="t">
              <a:spAutoFit/>
            </a:bodyPr>
            <a:p>
              <a:pPr algn="ctr">
                <a:lnSpc>
                  <a:spcPct val="130000"/>
                </a:lnSpc>
                <a:spcAft>
                  <a:spcPts val="601"/>
                </a:spcAft>
                <a:buNone/>
              </a:pPr>
              <a:r>
                <a:rPr b="1" lang="fr-FR" sz="1400" spc="-1" strike="noStrike">
                  <a:solidFill>
                    <a:srgbClr val="0070c0"/>
                  </a:solidFill>
                  <a:latin typeface="Courier New"/>
                  <a:ea typeface="DejaVu Sans"/>
                </a:rPr>
                <a:t>https://www.cgal.org/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/>
          </p:nvPr>
        </p:nvSpPr>
        <p:spPr>
          <a:xfrm>
            <a:off x="429120" y="1771920"/>
            <a:ext cx="5442120" cy="3799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 mesh is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valid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 if it is: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2-manifold combinatorially and geometrically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Without self-intersections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  <a:ea typeface="Arial"/>
              </a:rPr>
              <a:t>Mesh validity is crucial to many applications </a:t>
            </a:r>
            <a:br/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080" cy="3006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120" cy="3006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18F84E0-0F5C-4A19-9C36-0BEC2FA29203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4280" cy="1315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Image 2" descr=""/>
          <p:cNvPicPr/>
          <p:nvPr/>
        </p:nvPicPr>
        <p:blipFill>
          <a:blip r:embed="rId1"/>
          <a:stretch/>
        </p:blipFill>
        <p:spPr>
          <a:xfrm>
            <a:off x="9324000" y="4751280"/>
            <a:ext cx="2742120" cy="1693080"/>
          </a:xfrm>
          <a:prstGeom prst="rect">
            <a:avLst/>
          </a:prstGeom>
          <a:ln w="0">
            <a:noFill/>
          </a:ln>
        </p:spPr>
      </p:pic>
      <p:pic>
        <p:nvPicPr>
          <p:cNvPr id="398" name="Image 3" descr="Une image contenant carte&#10;&#10;Description générée automatiquement"/>
          <p:cNvPicPr/>
          <p:nvPr/>
        </p:nvPicPr>
        <p:blipFill>
          <a:blip r:embed="rId2"/>
          <a:stretch/>
        </p:blipFill>
        <p:spPr>
          <a:xfrm>
            <a:off x="5526720" y="1843200"/>
            <a:ext cx="3847320" cy="2773080"/>
          </a:xfrm>
          <a:prstGeom prst="rect">
            <a:avLst/>
          </a:prstGeom>
          <a:ln w="0">
            <a:noFill/>
          </a:ln>
        </p:spPr>
      </p:pic>
      <p:sp>
        <p:nvSpPr>
          <p:cNvPr id="399" name="ZoneTexte 3"/>
          <p:cNvSpPr/>
          <p:nvPr/>
        </p:nvSpPr>
        <p:spPr>
          <a:xfrm>
            <a:off x="7745040" y="4326120"/>
            <a:ext cx="274212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Moose </a:t>
            </a:r>
            <a:r>
              <a:rPr b="0" lang="en-US" sz="1000" spc="-1" strike="noStrike">
                <a:solidFill>
                  <a:srgbClr val="cf8b1f"/>
                </a:solidFill>
                <a:latin typeface="Calibri"/>
                <a:ea typeface="DejaVu Sans"/>
              </a:rPr>
              <a:t>[</a:t>
            </a:r>
            <a:r>
              <a:rPr b="0" lang="en-US" sz="1000" spc="-1" strike="noStrike" u="sng">
                <a:solidFill>
                  <a:srgbClr val="e5ae57"/>
                </a:solidFill>
                <a:uFillTx/>
                <a:latin typeface="Calibri"/>
                <a:ea typeface="Arial"/>
                <a:hlinkClick r:id="rId3"/>
              </a:rPr>
              <a:t>Jérémie Louvetz</a:t>
            </a:r>
            <a:r>
              <a:rPr b="0" lang="en-US" sz="1000" spc="-1" strike="noStrike">
                <a:solidFill>
                  <a:srgbClr val="cf8b1f"/>
                </a:solidFill>
                <a:latin typeface="Calibri"/>
                <a:ea typeface="Arial"/>
              </a:rPr>
              <a:t>]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00" name="Image 6" descr=""/>
          <p:cNvPicPr/>
          <p:nvPr/>
        </p:nvPicPr>
        <p:blipFill>
          <a:blip r:embed="rId4"/>
          <a:stretch/>
        </p:blipFill>
        <p:spPr>
          <a:xfrm>
            <a:off x="9873000" y="3283200"/>
            <a:ext cx="1712520" cy="1299240"/>
          </a:xfrm>
          <a:prstGeom prst="rect">
            <a:avLst/>
          </a:prstGeom>
          <a:ln w="0">
            <a:noFill/>
          </a:ln>
        </p:spPr>
      </p:pic>
      <p:pic>
        <p:nvPicPr>
          <p:cNvPr id="401" name="Image 10" descr="Une image contenant objet d’extérieur&#10;&#10;Description générée automatiquement"/>
          <p:cNvPicPr/>
          <p:nvPr/>
        </p:nvPicPr>
        <p:blipFill>
          <a:blip r:embed="rId5"/>
          <a:stretch/>
        </p:blipFill>
        <p:spPr>
          <a:xfrm>
            <a:off x="9948600" y="1596600"/>
            <a:ext cx="1636920" cy="1240200"/>
          </a:xfrm>
          <a:prstGeom prst="rect">
            <a:avLst/>
          </a:prstGeom>
          <a:ln w="0">
            <a:noFill/>
          </a:ln>
        </p:spPr>
      </p:pic>
      <p:pic>
        <p:nvPicPr>
          <p:cNvPr id="402" name="Image 12" descr=""/>
          <p:cNvPicPr/>
          <p:nvPr/>
        </p:nvPicPr>
        <p:blipFill>
          <a:blip r:embed="rId6"/>
          <a:stretch/>
        </p:blipFill>
        <p:spPr>
          <a:xfrm>
            <a:off x="6914160" y="5073120"/>
            <a:ext cx="1918440" cy="1372320"/>
          </a:xfrm>
          <a:prstGeom prst="rect">
            <a:avLst/>
          </a:prstGeom>
          <a:ln w="0">
            <a:noFill/>
          </a:ln>
        </p:spPr>
      </p:pic>
      <p:pic>
        <p:nvPicPr>
          <p:cNvPr id="403" name="Image 13" descr="Une image contenant carte&#10;&#10;Description générée automatiquement"/>
          <p:cNvPicPr/>
          <p:nvPr/>
        </p:nvPicPr>
        <p:blipFill>
          <a:blip r:embed="rId7"/>
          <a:stretch/>
        </p:blipFill>
        <p:spPr>
          <a:xfrm>
            <a:off x="4600800" y="5106240"/>
            <a:ext cx="1877040" cy="1374120"/>
          </a:xfrm>
          <a:prstGeom prst="rect">
            <a:avLst/>
          </a:prstGeom>
          <a:ln w="0">
            <a:noFill/>
          </a:ln>
        </p:spPr>
      </p:pic>
      <p:pic>
        <p:nvPicPr>
          <p:cNvPr id="404" name="Image 6" descr="Une image contenant dinosaure, reptile, plante&#10;&#10;Description générée automatiquement"/>
          <p:cNvPicPr/>
          <p:nvPr/>
        </p:nvPicPr>
        <p:blipFill>
          <a:blip r:embed="rId8"/>
          <a:stretch/>
        </p:blipFill>
        <p:spPr>
          <a:xfrm>
            <a:off x="2445120" y="5086080"/>
            <a:ext cx="1877040" cy="1373400"/>
          </a:xfrm>
          <a:prstGeom prst="rect">
            <a:avLst/>
          </a:prstGeom>
          <a:ln w="0">
            <a:noFill/>
          </a:ln>
        </p:spPr>
      </p:pic>
      <p:sp>
        <p:nvSpPr>
          <p:cNvPr id="405" name="ZoneTexte 10"/>
          <p:cNvSpPr/>
          <p:nvPr/>
        </p:nvSpPr>
        <p:spPr>
          <a:xfrm>
            <a:off x="3569760" y="6082200"/>
            <a:ext cx="150660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Boolean</a:t>
            </a:r>
            <a:br/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Operations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6" name="ZoneTexte 13"/>
          <p:cNvSpPr/>
          <p:nvPr/>
        </p:nvSpPr>
        <p:spPr>
          <a:xfrm>
            <a:off x="5690880" y="6082200"/>
            <a:ext cx="150660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Segmentation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7" name="ZoneTexte 14"/>
          <p:cNvSpPr/>
          <p:nvPr/>
        </p:nvSpPr>
        <p:spPr>
          <a:xfrm>
            <a:off x="8059320" y="6061680"/>
            <a:ext cx="150660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Remeshing &amp;</a:t>
            </a:r>
            <a:br/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Simplification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8" name="ZoneTexte 15"/>
          <p:cNvSpPr/>
          <p:nvPr/>
        </p:nvSpPr>
        <p:spPr>
          <a:xfrm>
            <a:off x="11100600" y="4194360"/>
            <a:ext cx="150660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br/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Slicing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9" name="ZoneTexte 16"/>
          <p:cNvSpPr/>
          <p:nvPr/>
        </p:nvSpPr>
        <p:spPr>
          <a:xfrm>
            <a:off x="11100600" y="2478240"/>
            <a:ext cx="1038240" cy="24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Computing distances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10" name="ZoneTexte 17"/>
          <p:cNvSpPr/>
          <p:nvPr/>
        </p:nvSpPr>
        <p:spPr>
          <a:xfrm>
            <a:off x="11100600" y="6063840"/>
            <a:ext cx="75348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Simulations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411" name="Image 18" descr="Une image contenant texte, silhouette&#10;&#10;Description générée automatiquement"/>
          <p:cNvPicPr/>
          <p:nvPr/>
        </p:nvPicPr>
        <p:blipFill>
          <a:blip r:embed="rId9"/>
          <a:stretch/>
        </p:blipFill>
        <p:spPr>
          <a:xfrm>
            <a:off x="358200" y="5032800"/>
            <a:ext cx="1836000" cy="1446120"/>
          </a:xfrm>
          <a:prstGeom prst="rect">
            <a:avLst/>
          </a:prstGeom>
          <a:ln w="0">
            <a:noFill/>
          </a:ln>
        </p:spPr>
      </p:pic>
      <p:sp>
        <p:nvSpPr>
          <p:cNvPr id="412" name="ZoneTexte 22"/>
          <p:cNvSpPr/>
          <p:nvPr/>
        </p:nvSpPr>
        <p:spPr>
          <a:xfrm>
            <a:off x="1469160" y="6061680"/>
            <a:ext cx="1506600" cy="24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Parameterization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Image 34" descr=""/>
          <p:cNvPicPr/>
          <p:nvPr/>
        </p:nvPicPr>
        <p:blipFill>
          <a:blip r:embed="rId1"/>
          <a:stretch/>
        </p:blipFill>
        <p:spPr>
          <a:xfrm>
            <a:off x="0" y="1224000"/>
            <a:ext cx="5066640" cy="5372280"/>
          </a:xfrm>
          <a:prstGeom prst="rect">
            <a:avLst/>
          </a:prstGeom>
          <a:ln w="0">
            <a:noFill/>
          </a:ln>
        </p:spPr>
      </p:pic>
      <p:pic>
        <p:nvPicPr>
          <p:cNvPr id="548" name="Image 36" descr=""/>
          <p:cNvPicPr/>
          <p:nvPr/>
        </p:nvPicPr>
        <p:blipFill>
          <a:blip r:embed="rId2"/>
          <a:stretch/>
        </p:blipFill>
        <p:spPr>
          <a:xfrm>
            <a:off x="5067000" y="1641600"/>
            <a:ext cx="6177240" cy="42494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FR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Input (3.5M triangles)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FR" sz="44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OUTPUT LEVELS of detail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1" name="Image 5" descr=""/>
          <p:cNvPicPr/>
          <p:nvPr/>
        </p:nvPicPr>
        <p:blipFill>
          <a:blip r:embed="rId1"/>
          <a:stretch/>
        </p:blipFill>
        <p:spPr>
          <a:xfrm>
            <a:off x="0" y="3493440"/>
            <a:ext cx="4586400" cy="3155040"/>
          </a:xfrm>
          <a:prstGeom prst="rect">
            <a:avLst/>
          </a:prstGeom>
          <a:ln w="0">
            <a:noFill/>
          </a:ln>
        </p:spPr>
      </p:pic>
      <p:pic>
        <p:nvPicPr>
          <p:cNvPr id="552" name="Image 7" descr=""/>
          <p:cNvPicPr/>
          <p:nvPr/>
        </p:nvPicPr>
        <p:blipFill>
          <a:blip r:embed="rId2"/>
          <a:srcRect l="0" t="0" r="0" b="7866"/>
          <a:stretch/>
        </p:blipFill>
        <p:spPr>
          <a:xfrm>
            <a:off x="378720" y="1724400"/>
            <a:ext cx="7667640" cy="4859640"/>
          </a:xfrm>
          <a:prstGeom prst="rect">
            <a:avLst/>
          </a:prstGeom>
          <a:ln w="0">
            <a:noFill/>
          </a:ln>
        </p:spPr>
      </p:pic>
      <p:pic>
        <p:nvPicPr>
          <p:cNvPr id="553" name="Image 9" descr=""/>
          <p:cNvPicPr/>
          <p:nvPr/>
        </p:nvPicPr>
        <p:blipFill>
          <a:blip r:embed="rId3"/>
          <a:srcRect l="0" t="8828" r="0" b="7955"/>
          <a:stretch/>
        </p:blipFill>
        <p:spPr>
          <a:xfrm>
            <a:off x="2955600" y="878760"/>
            <a:ext cx="9966600" cy="570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FR" sz="44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OUTPUT LEVELS of detail (CONT.)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name="Image 2" descr=""/>
          <p:cNvPicPr/>
          <p:nvPr/>
        </p:nvPicPr>
        <p:blipFill>
          <a:blip r:embed="rId1"/>
          <a:stretch/>
        </p:blipFill>
        <p:spPr>
          <a:xfrm>
            <a:off x="-269640" y="3227400"/>
            <a:ext cx="5277600" cy="3630240"/>
          </a:xfrm>
          <a:prstGeom prst="rect">
            <a:avLst/>
          </a:prstGeom>
          <a:ln w="0">
            <a:noFill/>
          </a:ln>
        </p:spPr>
      </p:pic>
      <p:pic>
        <p:nvPicPr>
          <p:cNvPr id="556" name="Image 6" descr=""/>
          <p:cNvPicPr/>
          <p:nvPr/>
        </p:nvPicPr>
        <p:blipFill>
          <a:blip r:embed="rId2"/>
          <a:stretch/>
        </p:blipFill>
        <p:spPr>
          <a:xfrm>
            <a:off x="1997280" y="1317960"/>
            <a:ext cx="5416920" cy="5742000"/>
          </a:xfrm>
          <a:prstGeom prst="rect">
            <a:avLst/>
          </a:prstGeom>
          <a:ln w="0">
            <a:noFill/>
          </a:ln>
        </p:spPr>
      </p:pic>
      <p:pic>
        <p:nvPicPr>
          <p:cNvPr id="557" name="Image 10" descr=""/>
          <p:cNvPicPr/>
          <p:nvPr/>
        </p:nvPicPr>
        <p:blipFill>
          <a:blip r:embed="rId3"/>
          <a:stretch/>
        </p:blipFill>
        <p:spPr>
          <a:xfrm>
            <a:off x="5724360" y="273600"/>
            <a:ext cx="64674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FR" sz="44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OUTPUT LEVELS of detail (CONT.)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9" name="Image 4" descr=""/>
          <p:cNvPicPr/>
          <p:nvPr/>
        </p:nvPicPr>
        <p:blipFill>
          <a:blip r:embed="rId1"/>
          <a:stretch/>
        </p:blipFill>
        <p:spPr>
          <a:xfrm>
            <a:off x="779400" y="1522800"/>
            <a:ext cx="4607280" cy="48852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560" name="Image 7" descr=""/>
          <p:cNvPicPr/>
          <p:nvPr/>
        </p:nvPicPr>
        <p:blipFill>
          <a:blip r:embed="rId2"/>
          <a:stretch/>
        </p:blipFill>
        <p:spPr>
          <a:xfrm>
            <a:off x="6189120" y="1522440"/>
            <a:ext cx="4607280" cy="48855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61" name="ZoneTexte 8"/>
          <p:cNvSpPr/>
          <p:nvPr/>
        </p:nvSpPr>
        <p:spPr>
          <a:xfrm>
            <a:off x="6189120" y="5937840"/>
            <a:ext cx="1619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7.5M triangles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2" name="ZoneTexte 11"/>
          <p:cNvSpPr/>
          <p:nvPr/>
        </p:nvSpPr>
        <p:spPr>
          <a:xfrm>
            <a:off x="794160" y="5937840"/>
            <a:ext cx="1619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1.2M triangles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fr-FR" sz="44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OUTPUT LEVELS of detail (CONT.)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4" name="Image 7" descr=""/>
          <p:cNvPicPr/>
          <p:nvPr/>
        </p:nvPicPr>
        <p:blipFill>
          <a:blip r:embed="rId1"/>
          <a:stretch/>
        </p:blipFill>
        <p:spPr>
          <a:xfrm>
            <a:off x="5751360" y="1478520"/>
            <a:ext cx="4607280" cy="48855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565" name="Image 5" descr=""/>
          <p:cNvPicPr/>
          <p:nvPr/>
        </p:nvPicPr>
        <p:blipFill>
          <a:blip r:embed="rId2"/>
          <a:stretch/>
        </p:blipFill>
        <p:spPr>
          <a:xfrm>
            <a:off x="1734480" y="1478520"/>
            <a:ext cx="2401920" cy="4885560"/>
          </a:xfrm>
          <a:prstGeom prst="rect">
            <a:avLst/>
          </a:prstGeom>
          <a:ln w="0">
            <a:solidFill>
              <a:srgbClr val="ff0000"/>
            </a:solidFill>
          </a:ln>
        </p:spPr>
      </p:pic>
      <p:sp>
        <p:nvSpPr>
          <p:cNvPr id="566" name="Rectangle 6"/>
          <p:cNvSpPr/>
          <p:nvPr/>
        </p:nvSpPr>
        <p:spPr>
          <a:xfrm>
            <a:off x="6095880" y="3696840"/>
            <a:ext cx="996840" cy="1541160"/>
          </a:xfrm>
          <a:prstGeom prst="rect">
            <a:avLst/>
          </a:prstGeom>
          <a:noFill/>
          <a:ln w="25560">
            <a:solidFill>
              <a:srgbClr val="ff0000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080" cy="3006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120" cy="3006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6C3D0D33-C070-44FC-90F4-73E9BCD179E9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4280" cy="1315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Arial"/>
                <a:ea typeface="DejaVu Sans"/>
              </a:rPr>
              <a:t>conclusion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Rectangle 1"/>
          <p:cNvSpPr/>
          <p:nvPr/>
        </p:nvSpPr>
        <p:spPr>
          <a:xfrm>
            <a:off x="8053920" y="4443840"/>
            <a:ext cx="3686040" cy="13100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LAB DEMO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Thursday, August 11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11:10 am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West Building, Ballroom A/B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71" name="ZoneTexte 408"/>
          <p:cNvSpPr/>
          <p:nvPr/>
        </p:nvSpPr>
        <p:spPr>
          <a:xfrm>
            <a:off x="654480" y="2088000"/>
            <a:ext cx="10451880" cy="48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Novel wrapper that combines alpha shapes, shrink wrapping, and Delaunay refinement.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Proceed by carving &amp; refining a 3D Delaunay triangulation.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Added value: </a:t>
            </a:r>
            <a:endParaRPr b="0" lang="en-US" sz="2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gnostic to input representation (triangle mesh, polygon soup, point cloud, etc.)</a:t>
            </a:r>
            <a:endParaRPr b="0" lang="en-US" sz="2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Unconditional robustness to defects</a:t>
            </a:r>
            <a:endParaRPr b="0" lang="en-US" sz="2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Theoretical and practical guarantees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Future work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Sharp features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Local alpha</a:t>
            </a:r>
            <a:endParaRPr b="0" lang="en-US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Conservative simplification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4280" cy="1315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080" cy="3006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120" cy="3006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1B26C15-8D79-4BE3-8D1D-74DAFEFBD7B9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416" name="Image 3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4161960" y="2218320"/>
            <a:ext cx="3690360" cy="3297960"/>
          </a:xfrm>
          <a:prstGeom prst="rect">
            <a:avLst/>
          </a:prstGeom>
          <a:ln w="0">
            <a:noFill/>
          </a:ln>
        </p:spPr>
      </p:pic>
      <p:sp>
        <p:nvSpPr>
          <p:cNvPr id="417" name="Content Placeholder 21"/>
          <p:cNvSpPr/>
          <p:nvPr/>
        </p:nvSpPr>
        <p:spPr>
          <a:xfrm>
            <a:off x="4476960" y="5541120"/>
            <a:ext cx="3060360" cy="9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Autofit/>
          </a:bodyPr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Calibri"/>
              </a:rPr>
              <a:t>Self-intersections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Complex inner structures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8" name="Content Placeholder 21"/>
          <p:cNvSpPr/>
          <p:nvPr/>
        </p:nvSpPr>
        <p:spPr>
          <a:xfrm>
            <a:off x="8439120" y="5541120"/>
            <a:ext cx="3167280" cy="4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Autofit/>
          </a:bodyPr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Non-manifold structures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Spurious boundaries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19" name="Image 8" descr="Une image contenant carte&#10;&#10;Description générée automatiquement"/>
          <p:cNvPicPr/>
          <p:nvPr/>
        </p:nvPicPr>
        <p:blipFill>
          <a:blip r:embed="rId2"/>
          <a:stretch/>
        </p:blipFill>
        <p:spPr>
          <a:xfrm>
            <a:off x="8164800" y="2144520"/>
            <a:ext cx="3715560" cy="3422520"/>
          </a:xfrm>
          <a:prstGeom prst="rect">
            <a:avLst/>
          </a:prstGeom>
          <a:ln w="0">
            <a:noFill/>
          </a:ln>
        </p:spPr>
      </p:pic>
      <p:sp>
        <p:nvSpPr>
          <p:cNvPr id="420" name="Text Placeholder 20"/>
          <p:cNvSpPr/>
          <p:nvPr/>
        </p:nvSpPr>
        <p:spPr>
          <a:xfrm>
            <a:off x="429120" y="1669320"/>
            <a:ext cx="54396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Many 3D MODELS ARE NOT VALID meshes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1" name="Image 2" descr="Une image contenant texte&#10;&#10;Description générée automatiquement"/>
          <p:cNvPicPr/>
          <p:nvPr/>
        </p:nvPicPr>
        <p:blipFill>
          <a:blip r:embed="rId3"/>
          <a:srcRect l="3637" t="0" r="5093" b="0"/>
          <a:stretch/>
        </p:blipFill>
        <p:spPr>
          <a:xfrm>
            <a:off x="144360" y="2217960"/>
            <a:ext cx="3618360" cy="3398400"/>
          </a:xfrm>
          <a:prstGeom prst="rect">
            <a:avLst/>
          </a:prstGeom>
          <a:ln w="0">
            <a:noFill/>
          </a:ln>
        </p:spPr>
      </p:pic>
      <p:sp>
        <p:nvSpPr>
          <p:cNvPr id="422" name="ZoneTexte 2"/>
          <p:cNvSpPr/>
          <p:nvPr/>
        </p:nvSpPr>
        <p:spPr>
          <a:xfrm>
            <a:off x="483120" y="5506920"/>
            <a:ext cx="294084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 marL="236160" indent="-236160"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Input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Chevy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engine </a:t>
            </a:r>
            <a:r>
              <a:rPr b="0" lang="en-US" sz="1600" spc="-1" strike="noStrike">
                <a:solidFill>
                  <a:srgbClr val="ff9900"/>
                </a:solidFill>
                <a:latin typeface="Arial"/>
                <a:ea typeface="DejaVu Sans"/>
              </a:rPr>
              <a:t>[GrabCAD]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/>
          </p:nvPr>
        </p:nvSpPr>
        <p:spPr>
          <a:xfrm>
            <a:off x="435960" y="1662480"/>
            <a:ext cx="5439600" cy="3682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Input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429120" y="2059560"/>
            <a:ext cx="5442120" cy="4683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3D model, possibly with defects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080" cy="3006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120" cy="3006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418708-34AF-4ACB-B2A3-4325D0E53C8C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title"/>
          </p:nvPr>
        </p:nvSpPr>
        <p:spPr>
          <a:xfrm>
            <a:off x="429120" y="0"/>
            <a:ext cx="8594280" cy="1315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Problem statement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 Placeholder 20"/>
          <p:cNvSpPr/>
          <p:nvPr/>
        </p:nvSpPr>
        <p:spPr>
          <a:xfrm>
            <a:off x="434160" y="2642400"/>
            <a:ext cx="54396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DESIRED Output: a Wrap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Content Placeholder 21"/>
          <p:cNvSpPr/>
          <p:nvPr/>
        </p:nvSpPr>
        <p:spPr>
          <a:xfrm>
            <a:off x="431640" y="3093480"/>
            <a:ext cx="5442120" cy="33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 fontScale="99000"/>
          </a:bodyPr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Watertight, manifold triangle mesh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No self-intersections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Enclosing the input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Algorithm properties:</a:t>
            </a:r>
            <a:endParaRPr b="0" lang="en-US" sz="1800" spc="-1" strike="noStrike">
              <a:latin typeface="Arial"/>
            </a:endParaRPr>
          </a:p>
          <a:p>
            <a:pPr lvl="1" marL="4572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Ignore inner structures</a:t>
            </a:r>
            <a:endParaRPr b="0" lang="en-US" sz="1600" spc="-1" strike="noStrike">
              <a:latin typeface="Arial"/>
            </a:endParaRPr>
          </a:p>
          <a:p>
            <a:pPr lvl="1" marL="4572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Controllable complexity of output</a:t>
            </a:r>
            <a:endParaRPr b="0" lang="en-US" sz="1600" spc="-1" strike="noStrike">
              <a:latin typeface="Arial"/>
            </a:endParaRPr>
          </a:p>
          <a:p>
            <a:pPr lvl="1" marL="4572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b="0" lang="en-US" sz="1560" spc="-1" strike="noStrike">
                <a:solidFill>
                  <a:srgbClr val="000000"/>
                </a:solidFill>
                <a:latin typeface="Calibri"/>
                <a:ea typeface="Arial"/>
              </a:rPr>
              <a:t>Robustness to input defects</a:t>
            </a:r>
            <a:endParaRPr b="0" lang="en-US" sz="156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560" spc="-1" strike="noStrike">
              <a:latin typeface="Arial"/>
            </a:endParaRPr>
          </a:p>
        </p:txBody>
      </p:sp>
      <p:pic>
        <p:nvPicPr>
          <p:cNvPr id="430" name="Image 11" descr=""/>
          <p:cNvPicPr/>
          <p:nvPr/>
        </p:nvPicPr>
        <p:blipFill>
          <a:blip r:embed="rId1"/>
          <a:stretch/>
        </p:blipFill>
        <p:spPr>
          <a:xfrm>
            <a:off x="7481880" y="1154880"/>
            <a:ext cx="2796120" cy="2928960"/>
          </a:xfrm>
          <a:prstGeom prst="rect">
            <a:avLst/>
          </a:prstGeom>
          <a:ln w="0">
            <a:noFill/>
          </a:ln>
        </p:spPr>
      </p:pic>
      <p:grpSp>
        <p:nvGrpSpPr>
          <p:cNvPr id="431" name="Groupe 1"/>
          <p:cNvGrpSpPr/>
          <p:nvPr/>
        </p:nvGrpSpPr>
        <p:grpSpPr>
          <a:xfrm>
            <a:off x="5295240" y="4557960"/>
            <a:ext cx="6621120" cy="1929600"/>
            <a:chOff x="5295240" y="4557960"/>
            <a:chExt cx="6621120" cy="1929600"/>
          </a:xfrm>
        </p:grpSpPr>
        <p:pic>
          <p:nvPicPr>
            <p:cNvPr id="432" name="Image 12" descr=""/>
            <p:cNvPicPr/>
            <p:nvPr/>
          </p:nvPicPr>
          <p:blipFill>
            <a:blip r:embed="rId2"/>
            <a:stretch/>
          </p:blipFill>
          <p:spPr>
            <a:xfrm>
              <a:off x="10073880" y="4557960"/>
              <a:ext cx="1842480" cy="192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3" name="Image 13" descr=""/>
            <p:cNvPicPr/>
            <p:nvPr/>
          </p:nvPicPr>
          <p:blipFill>
            <a:blip r:embed="rId3"/>
            <a:stretch/>
          </p:blipFill>
          <p:spPr>
            <a:xfrm>
              <a:off x="7641720" y="4557960"/>
              <a:ext cx="1842480" cy="192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4" name="Image 14" descr=""/>
            <p:cNvPicPr/>
            <p:nvPr/>
          </p:nvPicPr>
          <p:blipFill>
            <a:blip r:embed="rId4"/>
            <a:stretch/>
          </p:blipFill>
          <p:spPr>
            <a:xfrm>
              <a:off x="5295240" y="4557960"/>
              <a:ext cx="1842480" cy="1929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35" name="Flèche : droite 15"/>
          <p:cNvSpPr/>
          <p:nvPr/>
        </p:nvSpPr>
        <p:spPr>
          <a:xfrm rot="7980000">
            <a:off x="7121520" y="4201560"/>
            <a:ext cx="380160" cy="147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767a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Flèche : droite 16"/>
          <p:cNvSpPr/>
          <p:nvPr/>
        </p:nvSpPr>
        <p:spPr>
          <a:xfrm rot="2640000">
            <a:off x="9757080" y="4173120"/>
            <a:ext cx="380160" cy="147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767a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Flèche : droite 17"/>
          <p:cNvSpPr/>
          <p:nvPr/>
        </p:nvSpPr>
        <p:spPr>
          <a:xfrm rot="5400000">
            <a:off x="8577000" y="4201200"/>
            <a:ext cx="380160" cy="147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767a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498360" y="1866960"/>
            <a:ext cx="4968720" cy="167184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4500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Approach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498360" y="3547800"/>
            <a:ext cx="5798880" cy="163332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0" bIns="91440" anchor="t"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8892360" cy="367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Arial"/>
              </a:rPr>
              <a:t>Alpha shapes </a:t>
            </a:r>
            <a:r>
              <a:rPr b="0" lang="en-US" sz="1800" spc="-1" strike="noStrike" cap="all">
                <a:solidFill>
                  <a:srgbClr val="cf8b1f"/>
                </a:solidFill>
                <a:latin typeface="Calibri"/>
                <a:ea typeface="Arial"/>
              </a:rPr>
              <a:t>[Edelsbrunner-MÜCKE 94]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720" cy="3002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760" cy="30024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6532014-DECD-402C-88FD-E579E843E35C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920" cy="13154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Alpha shapes &amp; carving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Content Placeholder 3"/>
          <p:cNvSpPr/>
          <p:nvPr/>
        </p:nvSpPr>
        <p:spPr>
          <a:xfrm>
            <a:off x="426960" y="2462400"/>
            <a:ext cx="5441760" cy="9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Requires sampling of whole input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Does not strictly enclose input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46" name="Text Placeholder 2"/>
          <p:cNvSpPr/>
          <p:nvPr/>
        </p:nvSpPr>
        <p:spPr>
          <a:xfrm>
            <a:off x="464760" y="3826080"/>
            <a:ext cx="6515640" cy="9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Arial"/>
              </a:rPr>
              <a:t>Delaunay carving </a:t>
            </a:r>
            <a:r>
              <a:rPr b="0" lang="en-US" sz="1800" spc="-1" strike="noStrike" cap="all">
                <a:solidFill>
                  <a:srgbClr val="cf8b1f"/>
                </a:solidFill>
                <a:latin typeface="Calibri"/>
                <a:ea typeface="Arial"/>
              </a:rPr>
              <a:t>[Boissonnat 84, Bernardini-Bajaj 97, Giesen 02, Edelsbrunner 03, Allegre 05]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47" name="Content Placeholder 4"/>
          <p:cNvSpPr/>
          <p:nvPr/>
        </p:nvSpPr>
        <p:spPr>
          <a:xfrm>
            <a:off x="426960" y="4601520"/>
            <a:ext cx="5441760" cy="9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Requires sampling of whole input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Creates non-manifoldness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48" name="Image 19" descr=""/>
          <p:cNvPicPr/>
          <p:nvPr/>
        </p:nvPicPr>
        <p:blipFill>
          <a:blip r:embed="rId1"/>
          <a:stretch/>
        </p:blipFill>
        <p:spPr>
          <a:xfrm>
            <a:off x="6740280" y="4731840"/>
            <a:ext cx="4953240" cy="944280"/>
          </a:xfrm>
          <a:prstGeom prst="rect">
            <a:avLst/>
          </a:prstGeom>
          <a:ln w="0">
            <a:noFill/>
          </a:ln>
        </p:spPr>
      </p:pic>
      <p:sp>
        <p:nvSpPr>
          <p:cNvPr id="449" name="ZoneTexte 7"/>
          <p:cNvSpPr/>
          <p:nvPr/>
        </p:nvSpPr>
        <p:spPr>
          <a:xfrm>
            <a:off x="6800400" y="5668200"/>
            <a:ext cx="483264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0" rIns="90000" tIns="45000" bIns="45000" anchor="t">
            <a:spAutoFit/>
          </a:bodyPr>
          <a:p>
            <a:pPr marL="236160" indent="-236160" algn="ctr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cf8b1f"/>
                </a:solidFill>
                <a:latin typeface="Calibri"/>
                <a:ea typeface="DejaVu Sans"/>
              </a:rPr>
              <a:t>Allegre 05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0" name="Image 22" descr=""/>
          <p:cNvPicPr/>
          <p:nvPr/>
        </p:nvPicPr>
        <p:blipFill>
          <a:blip r:embed="rId2"/>
          <a:stretch/>
        </p:blipFill>
        <p:spPr>
          <a:xfrm>
            <a:off x="7727040" y="1875600"/>
            <a:ext cx="3187800" cy="180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32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3CAF5B9-F228-4084-A3CC-E1538210C1EE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title"/>
          </p:nvPr>
        </p:nvSpPr>
        <p:spPr>
          <a:xfrm>
            <a:off x="421200" y="21240"/>
            <a:ext cx="8592480" cy="1314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Arial"/>
              </a:rPr>
              <a:t>Algorithm overview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Content Placeholder 21"/>
          <p:cNvSpPr/>
          <p:nvPr/>
        </p:nvSpPr>
        <p:spPr>
          <a:xfrm>
            <a:off x="452880" y="2206800"/>
            <a:ext cx="10217880" cy="35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Start from a bounding box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Alternate two atomic operations: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Carving: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get close to the input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Delaunay refinement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: enable getting closer to the input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Maintain a valid boundary at all times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5" name="Image 258" descr=""/>
          <p:cNvPicPr/>
          <p:nvPr/>
        </p:nvPicPr>
        <p:blipFill>
          <a:blip r:embed="rId1"/>
          <a:stretch/>
        </p:blipFill>
        <p:spPr>
          <a:xfrm>
            <a:off x="6675840" y="2604960"/>
            <a:ext cx="360" cy="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32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13ABEFC-2DEB-4804-934F-6A6EECFF2E8C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2480" cy="1314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CARVING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" name="Image 262" descr=""/>
          <p:cNvPicPr/>
          <p:nvPr/>
        </p:nvPicPr>
        <p:blipFill>
          <a:blip r:embed="rId1"/>
          <a:stretch/>
        </p:blipFill>
        <p:spPr>
          <a:xfrm>
            <a:off x="6675840" y="260496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460" name="Image 325" descr=""/>
          <p:cNvPicPr/>
          <p:nvPr/>
        </p:nvPicPr>
        <p:blipFill>
          <a:blip r:embed="rId2"/>
          <a:stretch/>
        </p:blipFill>
        <p:spPr>
          <a:xfrm>
            <a:off x="2749680" y="338760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461" name="Image 326" descr=""/>
          <p:cNvPicPr/>
          <p:nvPr/>
        </p:nvPicPr>
        <p:blipFill>
          <a:blip r:embed="rId3"/>
          <a:stretch/>
        </p:blipFill>
        <p:spPr>
          <a:xfrm>
            <a:off x="1698480" y="310896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462" name="Image 327" descr=""/>
          <p:cNvPicPr/>
          <p:nvPr/>
        </p:nvPicPr>
        <p:blipFill>
          <a:blip r:embed="rId4"/>
          <a:stretch/>
        </p:blipFill>
        <p:spPr>
          <a:xfrm>
            <a:off x="501480" y="2028960"/>
            <a:ext cx="4508280" cy="4115520"/>
          </a:xfrm>
          <a:prstGeom prst="rect">
            <a:avLst/>
          </a:prstGeom>
          <a:ln w="0">
            <a:noFill/>
          </a:ln>
        </p:spPr>
      </p:pic>
      <p:pic>
        <p:nvPicPr>
          <p:cNvPr id="463" name="Image 328" descr=""/>
          <p:cNvPicPr/>
          <p:nvPr/>
        </p:nvPicPr>
        <p:blipFill>
          <a:blip r:embed="rId5"/>
          <a:stretch/>
        </p:blipFill>
        <p:spPr>
          <a:xfrm>
            <a:off x="10549440" y="341460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464" name="Image 329" descr=""/>
          <p:cNvPicPr/>
          <p:nvPr/>
        </p:nvPicPr>
        <p:blipFill>
          <a:blip r:embed="rId6"/>
          <a:stretch/>
        </p:blipFill>
        <p:spPr>
          <a:xfrm>
            <a:off x="6930360" y="2055960"/>
            <a:ext cx="4442040" cy="3963600"/>
          </a:xfrm>
          <a:prstGeom prst="rect">
            <a:avLst/>
          </a:prstGeom>
          <a:ln w="0">
            <a:noFill/>
          </a:ln>
        </p:spPr>
      </p:pic>
      <p:sp>
        <p:nvSpPr>
          <p:cNvPr id="465" name="Flèche : droite 1"/>
          <p:cNvSpPr/>
          <p:nvPr/>
        </p:nvSpPr>
        <p:spPr>
          <a:xfrm>
            <a:off x="5906160" y="3936600"/>
            <a:ext cx="379800" cy="14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767a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280" cy="2988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320" cy="29880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6EDCF11-5516-4BC1-A6A6-2E77CB455D54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2480" cy="13140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REFINEMENT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Image 268" descr=""/>
          <p:cNvPicPr/>
          <p:nvPr/>
        </p:nvPicPr>
        <p:blipFill>
          <a:blip r:embed="rId1"/>
          <a:stretch/>
        </p:blipFill>
        <p:spPr>
          <a:xfrm>
            <a:off x="6675840" y="2604960"/>
            <a:ext cx="360" cy="360"/>
          </a:xfrm>
          <a:prstGeom prst="rect">
            <a:avLst/>
          </a:prstGeom>
          <a:ln w="0">
            <a:noFill/>
          </a:ln>
        </p:spPr>
      </p:pic>
      <p:pic>
        <p:nvPicPr>
          <p:cNvPr id="470" name="Image 269" descr=""/>
          <p:cNvPicPr/>
          <p:nvPr/>
        </p:nvPicPr>
        <p:blipFill>
          <a:blip r:embed="rId2"/>
          <a:stretch/>
        </p:blipFill>
        <p:spPr>
          <a:xfrm>
            <a:off x="501480" y="1343160"/>
            <a:ext cx="5927400" cy="4777920"/>
          </a:xfrm>
          <a:prstGeom prst="rect">
            <a:avLst/>
          </a:prstGeom>
          <a:ln w="0">
            <a:noFill/>
          </a:ln>
        </p:spPr>
      </p:pic>
      <p:pic>
        <p:nvPicPr>
          <p:cNvPr id="471" name="Image 270" descr=""/>
          <p:cNvPicPr/>
          <p:nvPr/>
        </p:nvPicPr>
        <p:blipFill>
          <a:blip r:embed="rId3"/>
          <a:stretch/>
        </p:blipFill>
        <p:spPr>
          <a:xfrm>
            <a:off x="6947280" y="2010960"/>
            <a:ext cx="4507920" cy="4154400"/>
          </a:xfrm>
          <a:prstGeom prst="rect">
            <a:avLst/>
          </a:prstGeom>
          <a:ln w="0">
            <a:noFill/>
          </a:ln>
        </p:spPr>
      </p:pic>
      <p:sp>
        <p:nvSpPr>
          <p:cNvPr id="472" name="Flèche : droite 2"/>
          <p:cNvSpPr/>
          <p:nvPr/>
        </p:nvSpPr>
        <p:spPr>
          <a:xfrm>
            <a:off x="5906160" y="3936960"/>
            <a:ext cx="379800" cy="14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767aa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2020-09-03T21:14:56Z</dcterms:created>
  <dc:creator>claire@cubicleninjas.com</dc:creator>
  <dc:description/>
  <dc:language>en-US</dc:language>
  <cp:lastModifiedBy/>
  <dcterms:modified xsi:type="dcterms:W3CDTF">2022-08-10T06:26:28Z</dcterms:modified>
  <cp:revision>757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</vt:r8>
  </property>
  <property fmtid="{D5CDD505-2E9C-101B-9397-08002B2CF9AE}" pid="3" name="MMClips">
    <vt:r8>2</vt:r8>
  </property>
  <property fmtid="{D5CDD505-2E9C-101B-9397-08002B2CF9AE}" pid="4" name="Notes">
    <vt:r8>18</vt:r8>
  </property>
  <property fmtid="{D5CDD505-2E9C-101B-9397-08002B2CF9AE}" pid="5" name="PresentationFormat">
    <vt:lpwstr>Grand écran</vt:lpwstr>
  </property>
  <property fmtid="{D5CDD505-2E9C-101B-9397-08002B2CF9AE}" pid="6" name="Slides">
    <vt:r8>23</vt:r8>
  </property>
</Properties>
</file>